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  <p:sldMasterId id="2147483717" r:id="rId2"/>
  </p:sldMasterIdLst>
  <p:notesMasterIdLst>
    <p:notesMasterId r:id="rId41"/>
  </p:notesMasterIdLst>
  <p:sldIdLst>
    <p:sldId id="256" r:id="rId3"/>
    <p:sldId id="287" r:id="rId4"/>
    <p:sldId id="297" r:id="rId5"/>
    <p:sldId id="299" r:id="rId6"/>
    <p:sldId id="331" r:id="rId7"/>
    <p:sldId id="304" r:id="rId8"/>
    <p:sldId id="311" r:id="rId9"/>
    <p:sldId id="305" r:id="rId10"/>
    <p:sldId id="306" r:id="rId11"/>
    <p:sldId id="308" r:id="rId12"/>
    <p:sldId id="307" r:id="rId13"/>
    <p:sldId id="309" r:id="rId14"/>
    <p:sldId id="301" r:id="rId15"/>
    <p:sldId id="312" r:id="rId16"/>
    <p:sldId id="313" r:id="rId17"/>
    <p:sldId id="321" r:id="rId18"/>
    <p:sldId id="315" r:id="rId19"/>
    <p:sldId id="317" r:id="rId20"/>
    <p:sldId id="318" r:id="rId21"/>
    <p:sldId id="322" r:id="rId22"/>
    <p:sldId id="324" r:id="rId23"/>
    <p:sldId id="338" r:id="rId24"/>
    <p:sldId id="325" r:id="rId25"/>
    <p:sldId id="326" r:id="rId26"/>
    <p:sldId id="327" r:id="rId27"/>
    <p:sldId id="328" r:id="rId28"/>
    <p:sldId id="329" r:id="rId29"/>
    <p:sldId id="330" r:id="rId30"/>
    <p:sldId id="332" r:id="rId31"/>
    <p:sldId id="333" r:id="rId32"/>
    <p:sldId id="334" r:id="rId33"/>
    <p:sldId id="349" r:id="rId34"/>
    <p:sldId id="336" r:id="rId35"/>
    <p:sldId id="337" r:id="rId36"/>
    <p:sldId id="350" r:id="rId37"/>
    <p:sldId id="339" r:id="rId38"/>
    <p:sldId id="341" r:id="rId39"/>
    <p:sldId id="342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Lato" panose="020B0604020202020204" charset="0"/>
      <p:regular r:id="rId46"/>
      <p:bold r:id="rId47"/>
      <p:italic r:id="rId48"/>
      <p:boldItalic r:id="rId49"/>
    </p:embeddedFont>
    <p:embeddedFont>
      <p:font typeface="Lato Black" panose="020B0604020202020204" charset="0"/>
      <p:bold r:id="rId50"/>
      <p:boldItalic r:id="rId51"/>
    </p:embeddedFont>
    <p:embeddedFont>
      <p:font typeface="Lato Light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7DBC6D-8A95-4748-A7EA-D8D8309634EC}">
          <p14:sldIdLst>
            <p14:sldId id="256"/>
            <p14:sldId id="287"/>
            <p14:sldId id="297"/>
            <p14:sldId id="299"/>
            <p14:sldId id="331"/>
            <p14:sldId id="304"/>
            <p14:sldId id="311"/>
            <p14:sldId id="305"/>
            <p14:sldId id="306"/>
            <p14:sldId id="308"/>
            <p14:sldId id="307"/>
            <p14:sldId id="309"/>
            <p14:sldId id="301"/>
            <p14:sldId id="312"/>
            <p14:sldId id="313"/>
            <p14:sldId id="321"/>
            <p14:sldId id="315"/>
            <p14:sldId id="317"/>
            <p14:sldId id="318"/>
            <p14:sldId id="322"/>
            <p14:sldId id="324"/>
            <p14:sldId id="338"/>
            <p14:sldId id="325"/>
            <p14:sldId id="326"/>
            <p14:sldId id="327"/>
            <p14:sldId id="328"/>
            <p14:sldId id="329"/>
            <p14:sldId id="330"/>
            <p14:sldId id="332"/>
            <p14:sldId id="333"/>
            <p14:sldId id="334"/>
            <p14:sldId id="349"/>
            <p14:sldId id="336"/>
            <p14:sldId id="337"/>
            <p14:sldId id="350"/>
            <p14:sldId id="339"/>
            <p14:sldId id="341"/>
            <p14:sldId id="3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3609F1-3D2E-44D1-8176-5B8FFB3E8DD9}">
  <a:tblStyle styleId="{253609F1-3D2E-44D1-8176-5B8FFB3E8D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75376" autoAdjust="0"/>
  </p:normalViewPr>
  <p:slideViewPr>
    <p:cSldViewPr snapToGrid="0">
      <p:cViewPr varScale="1">
        <p:scale>
          <a:sx n="115" d="100"/>
          <a:sy n="115" d="100"/>
        </p:scale>
        <p:origin x="1482" y="-18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51dce4dd2_0_1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51dce4dd2_0_1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51dce4dd2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51dce4dd2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4230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d51dce4dd2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d51dce4dd2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522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51dce4dd2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51dce4dd2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9705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3794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d51dce4dd2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d51dce4dd2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7473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d51dce4dd2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d51dce4dd2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1945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5c92dfb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5c92dfb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6248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3516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Mention example of error in FR lang file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8839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example of Small PR’s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it-IT" dirty="0"/>
              <a:t>https://github.com/umbraco/Umbraco-CMS/pull/10086</a:t>
            </a:r>
          </a:p>
        </p:txBody>
      </p:sp>
    </p:spTree>
    <p:extLst>
      <p:ext uri="{BB962C8B-B14F-4D97-AF65-F5344CB8AC3E}">
        <p14:creationId xmlns:p14="http://schemas.microsoft.com/office/powerpoint/2010/main" val="4041319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d51dce4dd2_0_1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d51dce4dd2_0_1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154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Show work example of obvious functional errors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7243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5c92dfb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5c92dfb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28706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5c92dfb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5c92dfb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15180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2301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example with Shannon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https://github.com/umbraco/Umbraco-CMS/pull/9888</a:t>
            </a:r>
          </a:p>
        </p:txBody>
      </p:sp>
    </p:spTree>
    <p:extLst>
      <p:ext uri="{BB962C8B-B14F-4D97-AF65-F5344CB8AC3E}">
        <p14:creationId xmlns:p14="http://schemas.microsoft.com/office/powerpoint/2010/main" val="33810704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2104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0698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481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examples to Check if it is a problem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https://github.com/umbraco/Umbraco-CMS/pull/9597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https://github.com/umbraco/Umbraco-CMS/pull/10126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https://github.com/umbraco/Umbraco-CMS/pull/9032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341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2757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51dce4dd2_0_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51dce4dd2_0_1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4511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00588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example of Formulate questions at work; and in Umbraco </a:t>
            </a:r>
            <a:r>
              <a:rPr lang="en-US" dirty="0" err="1"/>
              <a:t>contribs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35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Work example for Easy way out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Show Work + Umbraco examples of Be positive</a:t>
            </a:r>
          </a:p>
        </p:txBody>
      </p:sp>
    </p:spTree>
    <p:extLst>
      <p:ext uri="{BB962C8B-B14F-4D97-AF65-F5344CB8AC3E}">
        <p14:creationId xmlns:p14="http://schemas.microsoft.com/office/powerpoint/2010/main" val="4120497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80437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0714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26182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5c92dfb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5c92dfb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3934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599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example Shannon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https://github.com/umbraco/Umbraco-CMS/pull/9888</a:t>
            </a:r>
          </a:p>
        </p:txBody>
      </p:sp>
    </p:spTree>
    <p:extLst>
      <p:ext uri="{BB962C8B-B14F-4D97-AF65-F5344CB8AC3E}">
        <p14:creationId xmlns:p14="http://schemas.microsoft.com/office/powerpoint/2010/main" val="957046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51dce4dd2_0_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51dce4dd2_0_1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5036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558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d51dce4dd2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d51dce4dd2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312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d51dce4dd2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d51dce4dd2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5611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51dce4dd2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51dce4dd2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234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51dce4dd2_0_1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51dce4dd2_0_1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017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6233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itleOnly">
  <p:cSld name="TITLE_ONLY">
    <p:bg>
      <p:bgPr>
        <a:solidFill>
          <a:srgbClr val="16233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 l="13876" t="20290" r="17086" b="947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4">
    <p:bg>
      <p:bgPr>
        <a:solidFill>
          <a:srgbClr val="16233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 amt="88000"/>
          </a:blip>
          <a:srcRect l="-3112" t="3908" r="13682" b="6662"/>
          <a:stretch/>
        </p:blipFill>
        <p:spPr>
          <a:xfrm>
            <a:off x="-480362" y="-213925"/>
            <a:ext cx="9904627" cy="55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">
    <p:bg>
      <p:bgPr>
        <a:solidFill>
          <a:srgbClr val="F9F7F4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 l="13876" t="20290" r="17086" b="947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_1">
    <p:bg>
      <p:bgPr>
        <a:solidFill>
          <a:srgbClr val="F9F7F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2">
              <a:alphaModFix/>
            </a:blip>
            <a:srcRect b="27964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4"/>
            <p:cNvPicPr preferRelativeResize="0"/>
            <p:nvPr/>
          </p:nvPicPr>
          <p:blipFill rotWithShape="1">
            <a:blip r:embed="rId3">
              <a:alphaModFix/>
            </a:blip>
            <a:srcRect l="49034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 rotWithShape="1">
            <a:blip r:embed="rId4">
              <a:alphaModFix amt="92000"/>
            </a:blip>
            <a:srcRect t="63457" r="11956" b="-6282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 rotWithShape="1">
            <a:blip r:embed="rId5">
              <a:alphaModFix/>
            </a:blip>
            <a:srcRect l="55516" t="567" r="-313" b="24704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_1_1">
    <p:bg>
      <p:bgPr>
        <a:solidFill>
          <a:srgbClr val="F9F7F4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114" name="Google Shape;114;p15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5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5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5"/>
            <p:cNvPicPr preferRelativeResize="0"/>
            <p:nvPr/>
          </p:nvPicPr>
          <p:blipFill rotWithShape="1">
            <a:blip r:embed="rId6">
              <a:alphaModFix amt="92000"/>
            </a:blip>
            <a:srcRect l="25669" t="69594" r="47261" b="-12419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_1_1_1">
    <p:bg>
      <p:bgPr>
        <a:solidFill>
          <a:srgbClr val="F9F7F4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 amt="80000"/>
          </a:blip>
          <a:srcRect l="-16612" t="-8709" r="33549" b="-12767"/>
          <a:stretch/>
        </p:blipFill>
        <p:spPr>
          <a:xfrm rot="5400000">
            <a:off x="4854788" y="2130638"/>
            <a:ext cx="2476500" cy="36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 amt="85000"/>
          </a:blip>
          <a:srcRect l="63842" r="3954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 amt="85000"/>
          </a:blip>
          <a:srcRect t="48002" b="18318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5">
            <a:alphaModFix amt="85000"/>
          </a:blip>
          <a:srcRect l="6639" t="-12081" r="41694" b="4113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2">
    <p:bg>
      <p:bgPr>
        <a:solidFill>
          <a:srgbClr val="162335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1">
    <p:bg>
      <p:bgPr>
        <a:solidFill>
          <a:srgbClr val="F9F7F4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1_1">
    <p:bg>
      <p:bgPr>
        <a:solidFill>
          <a:srgbClr val="FF8A8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13" name="Google Shape;13;p3"/>
            <p:cNvPicPr preferRelativeResize="0"/>
            <p:nvPr/>
          </p:nvPicPr>
          <p:blipFill rotWithShape="1">
            <a:blip r:embed="rId2">
              <a:alphaModFix/>
            </a:blip>
            <a:srcRect b="27964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3"/>
            <p:cNvPicPr preferRelativeResize="0"/>
            <p:nvPr/>
          </p:nvPicPr>
          <p:blipFill rotWithShape="1">
            <a:blip r:embed="rId3">
              <a:alphaModFix/>
            </a:blip>
            <a:srcRect l="49034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3"/>
            <p:cNvPicPr preferRelativeResize="0"/>
            <p:nvPr/>
          </p:nvPicPr>
          <p:blipFill rotWithShape="1">
            <a:blip r:embed="rId4">
              <a:alphaModFix amt="92000"/>
            </a:blip>
            <a:srcRect t="63457" r="11956" b="-6282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3"/>
            <p:cNvPicPr preferRelativeResize="0"/>
            <p:nvPr/>
          </p:nvPicPr>
          <p:blipFill rotWithShape="1">
            <a:blip r:embed="rId5">
              <a:alphaModFix/>
            </a:blip>
            <a:srcRect l="55516" t="567" r="-313" b="24704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6">
            <a:alphaModFix/>
          </a:blip>
          <a:srcRect l="-10" t="-4065" r="10" b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Image">
  <p:cSld name="SECTION_TITLE_AND_DESCRIPTION_1">
    <p:bg>
      <p:bgPr>
        <a:solidFill>
          <a:srgbClr val="F9F7F4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5000"/>
          </a:blip>
          <a:srcRect l="-12084" t="-12081" r="60418" b="4113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 amt="80000"/>
          </a:blip>
          <a:srcRect r="44413"/>
          <a:stretch/>
        </p:blipFill>
        <p:spPr>
          <a:xfrm rot="5400000">
            <a:off x="4943863" y="2860712"/>
            <a:ext cx="1657349" cy="2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 amt="85000"/>
          </a:blip>
          <a:srcRect l="70057" r="-226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 amt="85000"/>
          </a:blip>
          <a:srcRect t="66320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90550" y="1184750"/>
            <a:ext cx="3997200" cy="3262500"/>
          </a:xfrm>
          <a:prstGeom prst="rect">
            <a:avLst/>
          </a:prstGeom>
          <a:solidFill>
            <a:srgbClr val="FFFFFF">
              <a:alpha val="884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22700" y="1184750"/>
            <a:ext cx="3716100" cy="10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722700" y="2288375"/>
            <a:ext cx="3716100" cy="2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Image 2">
  <p:cSld name="SECTION_TITLE_AND_DESCRIPTION_1_3">
    <p:bg>
      <p:bgPr>
        <a:solidFill>
          <a:srgbClr val="F9F7F4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 amt="85000"/>
          </a:blip>
          <a:srcRect l="-12081" t="-12082" r="-10572" b="-30063"/>
          <a:stretch/>
        </p:blipFill>
        <p:spPr>
          <a:xfrm>
            <a:off x="-12" y="2725575"/>
            <a:ext cx="4992173" cy="32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 amt="85000"/>
          </a:blip>
          <a:srcRect l="70057" r="-226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 amt="85000"/>
          </a:blip>
          <a:srcRect t="66320"/>
          <a:stretch/>
        </p:blipFill>
        <p:spPr>
          <a:xfrm>
            <a:off x="12107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90550" y="314175"/>
            <a:ext cx="3997200" cy="4543500"/>
          </a:xfrm>
          <a:prstGeom prst="rect">
            <a:avLst/>
          </a:prstGeom>
          <a:solidFill>
            <a:srgbClr val="FFFFFF">
              <a:alpha val="884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722700" y="314175"/>
            <a:ext cx="3716100" cy="10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722700" y="1408575"/>
            <a:ext cx="3716100" cy="32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Image">
  <p:cSld name="SECTION_TITLE_AND_DESCRIPTION_1_1">
    <p:bg>
      <p:bgPr>
        <a:solidFill>
          <a:srgbClr val="162335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 rotWithShape="1">
          <a:blip r:embed="rId2">
            <a:alphaModFix/>
          </a:blip>
          <a:srcRect l="-4165" t="64029" r="49714" b="-22728"/>
          <a:stretch/>
        </p:blipFill>
        <p:spPr>
          <a:xfrm>
            <a:off x="6489150" y="8075"/>
            <a:ext cx="1616675" cy="26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l="9987" r="9987" b="27012"/>
          <a:stretch/>
        </p:blipFill>
        <p:spPr>
          <a:xfrm>
            <a:off x="1581150" y="2762250"/>
            <a:ext cx="4641298" cy="23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l="35492" t="69065"/>
          <a:stretch/>
        </p:blipFill>
        <p:spPr>
          <a:xfrm>
            <a:off x="0" y="8075"/>
            <a:ext cx="2490701" cy="11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590550" y="1184750"/>
            <a:ext cx="3997200" cy="3262500"/>
          </a:xfrm>
          <a:prstGeom prst="rect">
            <a:avLst/>
          </a:prstGeom>
          <a:solidFill>
            <a:srgbClr val="FFFFFF">
              <a:alpha val="884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2700" y="1184750"/>
            <a:ext cx="3716100" cy="10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722700" y="2288375"/>
            <a:ext cx="3716100" cy="2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 Black"/>
              <a:buNone/>
              <a:defRPr sz="1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#CG18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#CG BG">
  <p:cSld name="BLANK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color">
  <p:cSld name="BLANK_1_5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4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/>
          </a:blip>
          <a:srcRect l="13876" t="20290" r="17086" b="947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_1">
    <p:bg>
      <p:bgPr>
        <a:solidFill>
          <a:srgbClr val="16233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25" name="Google Shape;25;p4"/>
            <p:cNvPicPr preferRelativeResize="0"/>
            <p:nvPr/>
          </p:nvPicPr>
          <p:blipFill rotWithShape="1">
            <a:blip r:embed="rId2">
              <a:alphaModFix/>
            </a:blip>
            <a:srcRect b="27964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4"/>
            <p:cNvPicPr preferRelativeResize="0"/>
            <p:nvPr/>
          </p:nvPicPr>
          <p:blipFill rotWithShape="1">
            <a:blip r:embed="rId3">
              <a:alphaModFix/>
            </a:blip>
            <a:srcRect l="49034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 rotWithShape="1">
            <a:blip r:embed="rId4">
              <a:alphaModFix amt="92000"/>
            </a:blip>
            <a:srcRect t="63457" r="11956" b="-6282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/>
            <p:cNvPicPr preferRelativeResize="0"/>
            <p:nvPr/>
          </p:nvPicPr>
          <p:blipFill rotWithShape="1">
            <a:blip r:embed="rId5">
              <a:alphaModFix/>
            </a:blip>
            <a:srcRect l="55516" t="567" r="-313" b="24704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6">
            <a:alphaModFix/>
          </a:blip>
          <a:srcRect l="-10" t="-4065" r="10" b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locks">
  <p:cSld name="BLANK_1_4_2">
    <p:bg>
      <p:bgPr>
        <a:solidFill>
          <a:srgbClr val="F9F7F4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 t="49" b="59"/>
          <a:stretch/>
        </p:blipFill>
        <p:spPr>
          <a:xfrm>
            <a:off x="152400" y="152400"/>
            <a:ext cx="876019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4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2">
            <a:alphaModFix/>
          </a:blip>
          <a:srcRect l="2640" t="10207" r="26573" b="190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2">
            <a:alphaModFix amt="85000"/>
          </a:blip>
          <a:srcRect l="-12084" t="-12081" r="60418" b="4113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 amt="80000"/>
          </a:blip>
          <a:srcRect r="44413"/>
          <a:stretch/>
        </p:blipFill>
        <p:spPr>
          <a:xfrm rot="5400000">
            <a:off x="4943863" y="2860712"/>
            <a:ext cx="1657349" cy="2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4">
            <a:alphaModFix amt="85000"/>
          </a:blip>
          <a:srcRect l="70057" r="-226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5">
            <a:alphaModFix amt="85000"/>
          </a:blip>
          <a:srcRect t="66320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2">
            <a:alphaModFix/>
          </a:blip>
          <a:srcRect t="2981" b="297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1">
    <p:bg>
      <p:bgPr>
        <a:solidFill>
          <a:srgbClr val="162335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5"/>
          <p:cNvGrpSpPr/>
          <p:nvPr/>
        </p:nvGrpSpPr>
        <p:grpSpPr>
          <a:xfrm>
            <a:off x="0" y="-19050"/>
            <a:ext cx="9144001" cy="5162550"/>
            <a:chOff x="0" y="-19050"/>
            <a:chExt cx="9144001" cy="5162550"/>
          </a:xfrm>
        </p:grpSpPr>
        <p:pic>
          <p:nvPicPr>
            <p:cNvPr id="224" name="Google Shape;224;p35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5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426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5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75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5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01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5"/>
            <p:cNvPicPr preferRelativeResize="0"/>
            <p:nvPr/>
          </p:nvPicPr>
          <p:blipFill rotWithShape="1">
            <a:blip r:embed="rId6">
              <a:alphaModFix/>
            </a:blip>
            <a:srcRect l="25669" t="69594" r="47261" b="-12419"/>
            <a:stretch/>
          </p:blipFill>
          <p:spPr>
            <a:xfrm>
              <a:off x="6296250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1_2">
    <p:bg>
      <p:bgPr>
        <a:solidFill>
          <a:srgbClr val="162335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2">
            <a:alphaModFix/>
          </a:blip>
          <a:srcRect l="12664" r="5575" b="1824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1_2_1">
    <p:bg>
      <p:bgPr>
        <a:solidFill>
          <a:srgbClr val="16233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2">
            <a:alphaModFix amt="88000"/>
          </a:blip>
          <a:srcRect l="-3112" t="3908" r="13682" b="6662"/>
          <a:stretch/>
        </p:blipFill>
        <p:spPr>
          <a:xfrm>
            <a:off x="-480362" y="-213925"/>
            <a:ext cx="9904627" cy="55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you Slide">
  <p:cSld name="BLANK_1_1_1">
    <p:bg>
      <p:bgPr>
        <a:solidFill>
          <a:srgbClr val="162335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4325" y="1321675"/>
            <a:ext cx="2495350" cy="22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8100" y="36826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ato"/>
              <a:buNone/>
              <a:defRPr sz="4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2EBE6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>
            <a:spLocks noGrp="1"/>
          </p:cNvSpPr>
          <p:nvPr>
            <p:ph type="ctrTitle"/>
          </p:nvPr>
        </p:nvSpPr>
        <p:spPr>
          <a:xfrm>
            <a:off x="0" y="1994284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800"/>
              <a:buFont typeface="Lato Black"/>
              <a:buNone/>
              <a:defRPr sz="38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subTitle" idx="1"/>
          </p:nvPr>
        </p:nvSpPr>
        <p:spPr>
          <a:xfrm>
            <a:off x="0" y="2657025"/>
            <a:ext cx="9144000" cy="24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1800"/>
              <a:buFont typeface="Lato"/>
              <a:buNone/>
              <a:defRPr b="1">
                <a:solidFill>
                  <a:srgbClr val="3544B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1">
  <p:cSld name="TITLE_6">
    <p:bg>
      <p:bgPr>
        <a:solidFill>
          <a:srgbClr val="F2EBE6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/>
          <p:nvPr/>
        </p:nvSpPr>
        <p:spPr>
          <a:xfrm>
            <a:off x="1014666" y="1429117"/>
            <a:ext cx="7060800" cy="315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ctrTitle"/>
          </p:nvPr>
        </p:nvSpPr>
        <p:spPr>
          <a:xfrm>
            <a:off x="424150" y="718143"/>
            <a:ext cx="765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42"/>
          <p:cNvSpPr txBox="1">
            <a:spLocks noGrp="1"/>
          </p:cNvSpPr>
          <p:nvPr>
            <p:ph type="subTitle" idx="1"/>
          </p:nvPr>
        </p:nvSpPr>
        <p:spPr>
          <a:xfrm>
            <a:off x="905475" y="4599075"/>
            <a:ext cx="717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_1_1">
    <p:bg>
      <p:bgPr>
        <a:solidFill>
          <a:srgbClr val="162335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37" name="Google Shape;37;p5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 rotWithShape="1">
            <a:blip r:embed="rId6">
              <a:alphaModFix amt="92000"/>
            </a:blip>
            <a:srcRect l="25669" t="69594" r="47261" b="-12419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7">
            <a:alphaModFix/>
          </a:blip>
          <a:srcRect l="-10" t="-4065" r="10" b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2">
  <p:cSld name="TITLE_5_3">
    <p:bg>
      <p:bgPr>
        <a:solidFill>
          <a:srgbClr val="F2EBE6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8230" y="-899009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9850" y="1938175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11">
            <a:off x="5686266" y="-1868924"/>
            <a:ext cx="2171764" cy="21717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3">
  <p:cSld name="TITLE_5_2">
    <p:bg>
      <p:bgPr>
        <a:solidFill>
          <a:srgbClr val="F2EBE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5_2_3">
    <p:bg>
      <p:bgPr>
        <a:solidFill>
          <a:srgbClr val="F2EBE6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46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6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71" y="4732925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6"/>
          <p:cNvSpPr txBox="1">
            <a:spLocks noGrp="1"/>
          </p:cNvSpPr>
          <p:nvPr>
            <p:ph type="ctrTitle"/>
          </p:nvPr>
        </p:nvSpPr>
        <p:spPr>
          <a:xfrm>
            <a:off x="479775" y="1375600"/>
            <a:ext cx="76332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100"/>
              <a:buFont typeface="Lato Black"/>
              <a:buNone/>
              <a:defRPr sz="3100" i="1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5200"/>
              <a:buNone/>
              <a:defRPr sz="5200">
                <a:solidFill>
                  <a:srgbClr val="3549AE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6"/>
          <p:cNvSpPr txBox="1">
            <a:spLocks noGrp="1"/>
          </p:cNvSpPr>
          <p:nvPr>
            <p:ph type="subTitle" idx="1"/>
          </p:nvPr>
        </p:nvSpPr>
        <p:spPr>
          <a:xfrm>
            <a:off x="479775" y="927200"/>
            <a:ext cx="76332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1400"/>
              <a:buFont typeface="Lato"/>
              <a:buNone/>
              <a:defRPr sz="1400">
                <a:solidFill>
                  <a:srgbClr val="3549AE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9AE"/>
              </a:buClr>
              <a:buSzPts val="2800"/>
              <a:buNone/>
              <a:defRPr sz="2800">
                <a:solidFill>
                  <a:srgbClr val="3549A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4">
  <p:cSld name="TITLE_5_2_2">
    <p:bg>
      <p:bgPr>
        <a:solidFill>
          <a:srgbClr val="F2EBE6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logo bottom">
  <p:cSld name="TITLE_5_2_1">
    <p:bg>
      <p:bgPr>
        <a:solidFill>
          <a:srgbClr val="F2EBE6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71" y="4732925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1 1">
  <p:cSld name="TITLE_5_1_2">
    <p:bg>
      <p:bgPr>
        <a:solidFill>
          <a:srgbClr val="3544B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8230" y="-899009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9850" y="1938175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11">
            <a:off x="5686266" y="-1868924"/>
            <a:ext cx="2171764" cy="217176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51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2">
  <p:cSld name="TITLE_5_1_1">
    <p:bg>
      <p:bgPr>
        <a:solidFill>
          <a:srgbClr val="3544B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2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7989180" y="-843434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2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8100015">
            <a:off x="5686249" y="-1869965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350372" y="1933003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44">
            <a:off x="7390592" y="4196841"/>
            <a:ext cx="2229400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3">
  <p:cSld name="TITLE_5_1_1_2">
    <p:bg>
      <p:bgPr>
        <a:solidFill>
          <a:srgbClr val="3544B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53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7989180" y="-843434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3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8100015">
            <a:off x="5686249" y="-1869965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350372" y="1933003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44">
            <a:off x="7390592" y="4196841"/>
            <a:ext cx="2229400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5" name="Google Shape;35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3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53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5_1_1_2_1">
    <p:bg>
      <p:bgPr>
        <a:solidFill>
          <a:srgbClr val="3544B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4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7989180" y="-843434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8100015">
            <a:off x="5686249" y="-1869965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350372" y="1933003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44">
            <a:off x="7390592" y="4196841"/>
            <a:ext cx="2229400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>
            <a:spLocks noGrp="1"/>
          </p:cNvSpPr>
          <p:nvPr>
            <p:ph type="ctrTitle"/>
          </p:nvPr>
        </p:nvSpPr>
        <p:spPr>
          <a:xfrm>
            <a:off x="479775" y="1375600"/>
            <a:ext cx="76332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ato Black"/>
              <a:buNone/>
              <a:defRPr sz="3100" i="1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54"/>
          <p:cNvSpPr txBox="1">
            <a:spLocks noGrp="1"/>
          </p:cNvSpPr>
          <p:nvPr>
            <p:ph type="subTitle" idx="1"/>
          </p:nvPr>
        </p:nvSpPr>
        <p:spPr>
          <a:xfrm>
            <a:off x="479775" y="927200"/>
            <a:ext cx="76332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Bottom logo">
  <p:cSld name="TITLE_4">
    <p:bg>
      <p:bgPr>
        <a:solidFill>
          <a:srgbClr val="F2EBE6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732925"/>
            <a:ext cx="800327" cy="1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_1_1_1">
    <p:bg>
      <p:bgPr>
        <a:solidFill>
          <a:srgbClr val="F9F7F4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50" name="Google Shape;50;p6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6">
              <a:alphaModFix amt="92000"/>
            </a:blip>
            <a:srcRect l="25669" t="69594" r="47261" b="-12419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7">
            <a:alphaModFix/>
          </a:blip>
          <a:srcRect l="-10" t="-4065" r="10" b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Logo Top">
  <p:cSld name="TITLE_3">
    <p:bg>
      <p:bgPr>
        <a:solidFill>
          <a:srgbClr val="3544B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Logo Bottom">
  <p:cSld name="TITLE_3_1">
    <p:bg>
      <p:bgPr>
        <a:solidFill>
          <a:srgbClr val="3544B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rt Logo Slide">
  <p:cSld name="TITLE_3_1_3">
    <p:bg>
      <p:bgPr>
        <a:solidFill>
          <a:srgbClr val="3544B1"/>
        </a:solidFill>
        <a:effectLst/>
      </p:bgPr>
    </p:bg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00600" y="1736900"/>
            <a:ext cx="1645000" cy="1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7100" y="3095725"/>
            <a:ext cx="571576" cy="571576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0"/>
          <p:cNvSpPr txBox="1"/>
          <p:nvPr/>
        </p:nvSpPr>
        <p:spPr>
          <a:xfrm>
            <a:off x="3081325" y="1914525"/>
            <a:ext cx="4590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codegarden 2021</a:t>
            </a:r>
            <a:endParaRPr sz="420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94" name="Google Shape;394;p60"/>
          <p:cNvSpPr txBox="1"/>
          <p:nvPr/>
        </p:nvSpPr>
        <p:spPr>
          <a:xfrm>
            <a:off x="3109925" y="2556925"/>
            <a:ext cx="4462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rPr>
              <a:t>The Official Umbraco Conference</a:t>
            </a:r>
            <a:endParaRPr sz="230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Logo Top">
  <p:cSld name="TITLE_3_1_2">
    <p:bg>
      <p:bgPr>
        <a:solidFill>
          <a:srgbClr val="162335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 1">
  <p:cSld name="TITLE_3_1_1">
    <p:bg>
      <p:bgPr>
        <a:solidFill>
          <a:srgbClr val="162335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2004" y="-907558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4" y="-1857137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3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Quote slide">
  <p:cSld name="TITLE_3_1_1_2_2">
    <p:bg>
      <p:bgPr>
        <a:solidFill>
          <a:srgbClr val="162335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2004" y="-907558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4" y="-1857137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5"/>
          <p:cNvSpPr txBox="1">
            <a:spLocks noGrp="1"/>
          </p:cNvSpPr>
          <p:nvPr>
            <p:ph type="ctrTitle"/>
          </p:nvPr>
        </p:nvSpPr>
        <p:spPr>
          <a:xfrm>
            <a:off x="479775" y="1375600"/>
            <a:ext cx="76332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ato Black"/>
              <a:buNone/>
              <a:defRPr sz="3100" i="1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5"/>
          <p:cNvSpPr txBox="1">
            <a:spLocks noGrp="1"/>
          </p:cNvSpPr>
          <p:nvPr>
            <p:ph type="subTitle" idx="1"/>
          </p:nvPr>
        </p:nvSpPr>
        <p:spPr>
          <a:xfrm>
            <a:off x="479775" y="927200"/>
            <a:ext cx="76332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 2">
  <p:cSld name="TITLE_3_1_1_2_1">
    <p:bg>
      <p:bgPr>
        <a:solidFill>
          <a:srgbClr val="162335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66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>
            <a:off x="8247775" y="2035600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66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699986">
            <a:off x="8008230" y="-899009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6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8100015">
            <a:off x="5686249" y="-1868938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logo slide bottom">
  <p:cSld name="TITLE_3_1_1_1">
    <p:bg>
      <p:bgPr>
        <a:solidFill>
          <a:srgbClr val="162335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slate with CG21 heart ">
  <p:cSld name="BLANK_1_5"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46924" y="3937826"/>
            <a:ext cx="1148723" cy="105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>
  <p:cSld name="TITLE_1">
    <p:bg>
      <p:bgPr>
        <a:solidFill>
          <a:srgbClr val="162335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ctrTitle"/>
          </p:nvPr>
        </p:nvSpPr>
        <p:spPr>
          <a:xfrm>
            <a:off x="666750" y="1458075"/>
            <a:ext cx="7943700" cy="19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666750" y="3467052"/>
            <a:ext cx="794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2">
  <p:cSld name="TITLE_1_3">
    <p:bg>
      <p:bgPr>
        <a:solidFill>
          <a:srgbClr val="162335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ctrTitle"/>
          </p:nvPr>
        </p:nvSpPr>
        <p:spPr>
          <a:xfrm>
            <a:off x="0" y="2195175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1"/>
          </p:nvPr>
        </p:nvSpPr>
        <p:spPr>
          <a:xfrm>
            <a:off x="150" y="2849676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Light - Add image">
  <p:cSld name="TITLE_1_2">
    <p:bg>
      <p:bgPr>
        <a:solidFill>
          <a:srgbClr val="F9F7F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666750" y="1458075"/>
            <a:ext cx="7943700" cy="19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666750" y="3367525"/>
            <a:ext cx="794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9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9" r:id="rId3"/>
    <p:sldLayoutId id="2147483690" r:id="rId4"/>
    <p:sldLayoutId id="2147483691" r:id="rId5"/>
    <p:sldLayoutId id="2147483692" r:id="rId6"/>
    <p:sldLayoutId id="2147483694" r:id="rId7"/>
    <p:sldLayoutId id="2147483696" r:id="rId8"/>
    <p:sldLayoutId id="2147483697" r:id="rId9"/>
    <p:sldLayoutId id="2147483698" r:id="rId10"/>
    <p:sldLayoutId id="2147483699" r:id="rId11"/>
    <p:sldLayoutId id="2147483701" r:id="rId12"/>
    <p:sldLayoutId id="2147483703" r:id="rId13"/>
    <p:sldLayoutId id="2147483704" r:id="rId14"/>
    <p:sldLayoutId id="2147483705" r:id="rId15"/>
    <p:sldLayoutId id="2147483707" r:id="rId16"/>
    <p:sldLayoutId id="2147483708" r:id="rId17"/>
    <p:sldLayoutId id="2147483710" r:id="rId18"/>
    <p:sldLayoutId id="2147483711" r:id="rId19"/>
    <p:sldLayoutId id="2147483712" r:id="rId20"/>
    <p:sldLayoutId id="2147483715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5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33.png"/><Relationship Id="rId4" Type="http://schemas.openxmlformats.org/officeDocument/2006/relationships/image" Target="../media/image35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FBDD43-7CB3-4D1B-A402-DFE99F83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330" y="796045"/>
            <a:ext cx="6054648" cy="4036432"/>
          </a:xfrm>
          <a:prstGeom prst="rect">
            <a:avLst/>
          </a:prstGeom>
        </p:spPr>
      </p:pic>
      <p:pic>
        <p:nvPicPr>
          <p:cNvPr id="577" name="Google Shape;577;p91"/>
          <p:cNvPicPr preferRelativeResize="0"/>
          <p:nvPr/>
        </p:nvPicPr>
        <p:blipFill rotWithShape="1">
          <a:blip r:embed="rId4">
            <a:alphaModFix/>
          </a:blip>
          <a:srcRect l="6728" t="14910" r="26520" b="20234"/>
          <a:stretch/>
        </p:blipFill>
        <p:spPr>
          <a:xfrm>
            <a:off x="-4" y="-4256"/>
            <a:ext cx="94075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91"/>
          <p:cNvGrpSpPr/>
          <p:nvPr/>
        </p:nvGrpSpPr>
        <p:grpSpPr>
          <a:xfrm>
            <a:off x="5236474" y="-2318706"/>
            <a:ext cx="5573027" cy="9182506"/>
            <a:chOff x="5236474" y="-2318706"/>
            <a:chExt cx="5573027" cy="9182506"/>
          </a:xfrm>
        </p:grpSpPr>
        <p:pic>
          <p:nvPicPr>
            <p:cNvPr id="579" name="Google Shape;579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699986">
              <a:off x="8008230" y="-899009"/>
              <a:ext cx="2320643" cy="2320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11">
              <a:off x="5686266" y="-1868924"/>
              <a:ext cx="2171764" cy="217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8100044">
              <a:off x="7366438" y="4172688"/>
              <a:ext cx="2229400" cy="222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39850" y="1938175"/>
              <a:ext cx="896226" cy="89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3" name="Google Shape;583;p91"/>
          <p:cNvSpPr txBox="1"/>
          <p:nvPr/>
        </p:nvSpPr>
        <p:spPr>
          <a:xfrm>
            <a:off x="497317" y="1102550"/>
            <a:ext cx="35874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rPr>
              <a:t>………………</a:t>
            </a:r>
            <a:endParaRPr sz="3000" dirty="0">
              <a:solidFill>
                <a:srgbClr val="3544B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85" name="Google Shape;585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60;p73">
            <a:extLst>
              <a:ext uri="{FF2B5EF4-FFF2-40B4-BE49-F238E27FC236}">
                <a16:creationId xmlns:a16="http://schemas.microsoft.com/office/drawing/2014/main" id="{3AF4523C-2C3F-4515-9B28-6AF9341CF8B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9038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0"/>
          <p:cNvSpPr txBox="1">
            <a:spLocks noGrp="1"/>
          </p:cNvSpPr>
          <p:nvPr>
            <p:ph type="ctrTitle"/>
          </p:nvPr>
        </p:nvSpPr>
        <p:spPr>
          <a:xfrm>
            <a:off x="479775" y="1375600"/>
            <a:ext cx="76332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100" b="1" dirty="0"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US" sz="3100" b="1" dirty="0">
                <a:latin typeface="Lato"/>
                <a:ea typeface="Lato"/>
                <a:cs typeface="Lato"/>
                <a:sym typeface="Lato"/>
              </a:rPr>
              <a:t>Check that the code can be merged or else give feedback</a:t>
            </a:r>
            <a:r>
              <a:rPr lang="en" sz="3100" b="1" dirty="0">
                <a:latin typeface="Lato"/>
                <a:ea typeface="Lato"/>
                <a:cs typeface="Lato"/>
                <a:sym typeface="Lato"/>
              </a:rPr>
              <a:t>.”</a:t>
            </a:r>
            <a:endParaRPr dirty="0"/>
          </a:p>
        </p:txBody>
      </p:sp>
      <p:sp>
        <p:nvSpPr>
          <p:cNvPr id="571" name="Google Shape;571;p90"/>
          <p:cNvSpPr txBox="1">
            <a:spLocks noGrp="1"/>
          </p:cNvSpPr>
          <p:nvPr>
            <p:ph type="subTitle" idx="1"/>
          </p:nvPr>
        </p:nvSpPr>
        <p:spPr>
          <a:xfrm>
            <a:off x="479775" y="927200"/>
            <a:ext cx="76332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3544B1"/>
              </a:solidFill>
            </a:endParaRPr>
          </a:p>
        </p:txBody>
      </p:sp>
      <p:pic>
        <p:nvPicPr>
          <p:cNvPr id="5" name="Google Shape;460;p73">
            <a:extLst>
              <a:ext uri="{FF2B5EF4-FFF2-40B4-BE49-F238E27FC236}">
                <a16:creationId xmlns:a16="http://schemas.microsoft.com/office/drawing/2014/main" id="{60EC0A93-7224-4DF2-812F-78B276A9DD7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7292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07D54-5C8B-4058-909C-622B0C08F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232213" y="804787"/>
            <a:ext cx="6051544" cy="4034363"/>
          </a:xfrm>
          <a:prstGeom prst="rect">
            <a:avLst/>
          </a:prstGeom>
        </p:spPr>
      </p:pic>
      <p:sp>
        <p:nvSpPr>
          <p:cNvPr id="18" name="Google Shape;612;p95">
            <a:extLst>
              <a:ext uri="{FF2B5EF4-FFF2-40B4-BE49-F238E27FC236}">
                <a16:creationId xmlns:a16="http://schemas.microsoft.com/office/drawing/2014/main" id="{A423E65F-A18B-407C-8279-47706C6409C6}"/>
              </a:ext>
            </a:extLst>
          </p:cNvPr>
          <p:cNvSpPr txBox="1"/>
          <p:nvPr/>
        </p:nvSpPr>
        <p:spPr>
          <a:xfrm>
            <a:off x="4754335" y="4704417"/>
            <a:ext cx="2893671" cy="305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" sz="900" dirty="0">
                <a:solidFill>
                  <a:schemeClr val="bg1">
                    <a:lumMod val="65000"/>
                  </a:schemeClr>
                </a:solidFill>
                <a:latin typeface="Lato"/>
                <a:ea typeface="Lato"/>
                <a:cs typeface="Lato"/>
                <a:sym typeface="Lato"/>
              </a:rPr>
              <a:t>exels.com – Andrea Piacquadio</a:t>
            </a:r>
          </a:p>
        </p:txBody>
      </p:sp>
      <p:pic>
        <p:nvPicPr>
          <p:cNvPr id="13" name="Google Shape;577;p91">
            <a:extLst>
              <a:ext uri="{FF2B5EF4-FFF2-40B4-BE49-F238E27FC236}">
                <a16:creationId xmlns:a16="http://schemas.microsoft.com/office/drawing/2014/main" id="{19BE3CEB-6A5A-452D-ABD9-AAA6D7145A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728" t="14910" r="26520" b="20234"/>
          <a:stretch/>
        </p:blipFill>
        <p:spPr>
          <a:xfrm>
            <a:off x="-1579" y="-5"/>
            <a:ext cx="94075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91"/>
          <p:cNvGrpSpPr/>
          <p:nvPr/>
        </p:nvGrpSpPr>
        <p:grpSpPr>
          <a:xfrm>
            <a:off x="5236474" y="-2318706"/>
            <a:ext cx="5573027" cy="9182506"/>
            <a:chOff x="5236474" y="-2318706"/>
            <a:chExt cx="5573027" cy="9182506"/>
          </a:xfrm>
        </p:grpSpPr>
        <p:pic>
          <p:nvPicPr>
            <p:cNvPr id="579" name="Google Shape;579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699986">
              <a:off x="8008230" y="-899009"/>
              <a:ext cx="2320643" cy="2320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11">
              <a:off x="5686266" y="-1868924"/>
              <a:ext cx="2171764" cy="217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8100044">
              <a:off x="7366438" y="4172688"/>
              <a:ext cx="2229400" cy="222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39850" y="1938175"/>
              <a:ext cx="896226" cy="89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3" name="Google Shape;583;p91"/>
          <p:cNvSpPr txBox="1"/>
          <p:nvPr/>
        </p:nvSpPr>
        <p:spPr>
          <a:xfrm>
            <a:off x="424150" y="1377600"/>
            <a:ext cx="35874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rPr>
              <a:t>………………</a:t>
            </a:r>
            <a:endParaRPr sz="3000" dirty="0">
              <a:solidFill>
                <a:srgbClr val="3544B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85" name="Google Shape;585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60;p73">
            <a:extLst>
              <a:ext uri="{FF2B5EF4-FFF2-40B4-BE49-F238E27FC236}">
                <a16:creationId xmlns:a16="http://schemas.microsoft.com/office/drawing/2014/main" id="{C78CBC38-D24D-4C80-9511-8B1C48939AC8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798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50" y="2532625"/>
            <a:ext cx="5263274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Technical</a:t>
            </a:r>
          </a:p>
          <a:p>
            <a:pPr marL="457200" lvl="1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Verify &amp; evaluate the code</a:t>
            </a:r>
          </a:p>
          <a:p>
            <a:pPr marL="114300" lvl="1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1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Clear and understandable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Incentive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Code review has two parts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730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5"/>
          <p:cNvSpPr txBox="1"/>
          <p:nvPr/>
        </p:nvSpPr>
        <p:spPr>
          <a:xfrm>
            <a:off x="424149" y="1377600"/>
            <a:ext cx="5842179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Why Code Review?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" name="Google Shape;460;p73">
            <a:extLst>
              <a:ext uri="{FF2B5EF4-FFF2-40B4-BE49-F238E27FC236}">
                <a16:creationId xmlns:a16="http://schemas.microsoft.com/office/drawing/2014/main" id="{ED4E7137-EFF9-4825-91B3-1085E448EE2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2A657538-15FD-491C-9097-A31F49CCB425}"/>
              </a:ext>
            </a:extLst>
          </p:cNvPr>
          <p:cNvSpPr txBox="1"/>
          <p:nvPr/>
        </p:nvSpPr>
        <p:spPr>
          <a:xfrm>
            <a:off x="420350" y="2834399"/>
            <a:ext cx="5263274" cy="190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Increase code quality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Follow guidelines &amp; best practices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Maintain consistency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Share functional knowledge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 of coaching process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43882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5"/>
          <p:cNvSpPr txBox="1"/>
          <p:nvPr/>
        </p:nvSpPr>
        <p:spPr>
          <a:xfrm>
            <a:off x="424149" y="1377600"/>
            <a:ext cx="5842179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Howto</a:t>
            </a:r>
            <a:r>
              <a:rPr lang="en-US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 Code Review?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" name="Google Shape;460;p73">
            <a:extLst>
              <a:ext uri="{FF2B5EF4-FFF2-40B4-BE49-F238E27FC236}">
                <a16:creationId xmlns:a16="http://schemas.microsoft.com/office/drawing/2014/main" id="{ED4E7137-EFF9-4825-91B3-1085E448EE2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72;p75">
            <a:extLst>
              <a:ext uri="{FF2B5EF4-FFF2-40B4-BE49-F238E27FC236}">
                <a16:creationId xmlns:a16="http://schemas.microsoft.com/office/drawing/2014/main" id="{6A355E83-295F-470A-AFAA-12F64972B649}"/>
              </a:ext>
            </a:extLst>
          </p:cNvPr>
          <p:cNvSpPr txBox="1"/>
          <p:nvPr/>
        </p:nvSpPr>
        <p:spPr>
          <a:xfrm>
            <a:off x="424149" y="2940422"/>
            <a:ext cx="7599087" cy="2049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Checking the code can be challenging by itself, especially in Community Contributions</a:t>
            </a: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Revewing someone else’s code != Reviewing your own code</a:t>
            </a: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I do it ? MPCR</a:t>
            </a:r>
          </a:p>
        </p:txBody>
      </p:sp>
    </p:spTree>
    <p:extLst>
      <p:ext uri="{BB962C8B-B14F-4D97-AF65-F5344CB8AC3E}">
        <p14:creationId xmlns:p14="http://schemas.microsoft.com/office/powerpoint/2010/main" val="1972670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7016556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Mike’s Principles of Code Review</a:t>
            </a:r>
            <a:endParaRPr dirty="0"/>
          </a:p>
        </p:txBody>
      </p:sp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127280CC-CC2E-4915-8DF8-36BCC610FC3F}"/>
              </a:ext>
            </a:extLst>
          </p:cNvPr>
          <p:cNvSpPr txBox="1"/>
          <p:nvPr/>
        </p:nvSpPr>
        <p:spPr>
          <a:xfrm>
            <a:off x="424150" y="2479292"/>
            <a:ext cx="5263274" cy="190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endParaRPr lang="en-US" sz="1800" b="1" dirty="0">
              <a:solidFill>
                <a:srgbClr val="3544B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3544B1"/>
                </a:solidFill>
                <a:latin typeface="Lato"/>
                <a:ea typeface="Lato"/>
                <a:cs typeface="Lato"/>
                <a:sym typeface="Lato"/>
              </a:rPr>
              <a:t>Code Checking Principles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1800"/>
              <a:buFont typeface="Lato"/>
              <a:buChar char="●"/>
            </a:pPr>
            <a:r>
              <a:rPr lang="en-US" sz="1800" dirty="0">
                <a:solidFill>
                  <a:srgbClr val="3544B1"/>
                </a:solidFill>
                <a:latin typeface="Lato"/>
                <a:ea typeface="Lato"/>
                <a:cs typeface="Lato"/>
                <a:sym typeface="Lato"/>
              </a:rPr>
              <a:t>Review Writing Principles</a:t>
            </a:r>
            <a:endParaRPr sz="1800" b="1" dirty="0">
              <a:solidFill>
                <a:srgbClr val="3544B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460;p73">
            <a:extLst>
              <a:ext uri="{FF2B5EF4-FFF2-40B4-BE49-F238E27FC236}">
                <a16:creationId xmlns:a16="http://schemas.microsoft.com/office/drawing/2014/main" id="{7482C3E6-128B-43DA-95A8-6AA4E2212A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662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50" y="2532625"/>
            <a:ext cx="7907862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Code review is the achievement of a process, whose outcome is that new or better functionality will be added into the codebase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Approve the code with minimal (no) extra effort from the submitter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Special attention to OSS where people often contribute on their free time</a:t>
            </a: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Get into a constructive mood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0794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50" y="2532625"/>
            <a:ext cx="7907862" cy="25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time or infrastructure permits it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helps verify that the behavior is as expected/described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 can help spot errors that escaped compile time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always test Community PR’s .</a:t>
            </a: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Test the changes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917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50" y="2532625"/>
            <a:ext cx="7907862" cy="163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Try to handle PR’s in one go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Choose a PR complexity that fits my brain state.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Small PR’s can also be useful.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Get an appropriate PR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524A2882-ACBC-43DA-8A38-9E00F0C13FFB}"/>
              </a:ext>
            </a:extLst>
          </p:cNvPr>
          <p:cNvSpPr txBox="1"/>
          <p:nvPr/>
        </p:nvSpPr>
        <p:spPr>
          <a:xfrm>
            <a:off x="420350" y="4164675"/>
            <a:ext cx="7907862" cy="578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115000"/>
              </a:lnSpc>
              <a:buClr>
                <a:srgbClr val="FFFFFF"/>
              </a:buClr>
              <a:buSzPts val="1800"/>
              <a:buFont typeface="Symbol" panose="05050102010706020507" pitchFamily="18" charset="2"/>
              <a:buChar char="Þ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Hint: all contributions welcome </a:t>
            </a: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Wingdings" panose="05000000000000000000" pitchFamily="2" charset="2"/>
              </a:rPr>
              <a:t></a:t>
            </a:r>
            <a:endParaRPr lang="en-US" sz="1800" b="1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highlight>
                <a:srgbClr val="FFFF00"/>
              </a:highlight>
              <a:latin typeface="Calibri" panose="020F0502020204030204" pitchFamily="34" charset="0"/>
              <a:ea typeface="Lato"/>
              <a:cs typeface="Times New Roman" panose="02020603050405020304" pitchFamily="18" charset="0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679E6E-7870-479E-93ED-721CB0321B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47" t="11294" r="18832" b="14040"/>
          <a:stretch/>
        </p:blipFill>
        <p:spPr>
          <a:xfrm>
            <a:off x="4882896" y="3992461"/>
            <a:ext cx="914400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87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91"/>
          <p:cNvPicPr preferRelativeResize="0"/>
          <p:nvPr/>
        </p:nvPicPr>
        <p:blipFill rotWithShape="1">
          <a:blip r:embed="rId3">
            <a:alphaModFix/>
          </a:blip>
          <a:srcRect l="22847" r="24905" b="10984"/>
          <a:stretch/>
        </p:blipFill>
        <p:spPr>
          <a:xfrm>
            <a:off x="3901238" y="589092"/>
            <a:ext cx="4120701" cy="444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91"/>
          <p:cNvPicPr preferRelativeResize="0"/>
          <p:nvPr/>
        </p:nvPicPr>
        <p:blipFill rotWithShape="1">
          <a:blip r:embed="rId4">
            <a:alphaModFix/>
          </a:blip>
          <a:srcRect l="6728" t="14910" r="26520" b="20234"/>
          <a:stretch/>
        </p:blipFill>
        <p:spPr>
          <a:xfrm>
            <a:off x="-95250" y="0"/>
            <a:ext cx="9407524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91"/>
          <p:cNvGrpSpPr/>
          <p:nvPr/>
        </p:nvGrpSpPr>
        <p:grpSpPr>
          <a:xfrm>
            <a:off x="5236474" y="-2318706"/>
            <a:ext cx="5573027" cy="9182506"/>
            <a:chOff x="5236474" y="-2318706"/>
            <a:chExt cx="5573027" cy="9182506"/>
          </a:xfrm>
        </p:grpSpPr>
        <p:pic>
          <p:nvPicPr>
            <p:cNvPr id="579" name="Google Shape;579;p9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699986">
              <a:off x="8008230" y="-899009"/>
              <a:ext cx="2320643" cy="23206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9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8100011">
              <a:off x="5686266" y="-1868924"/>
              <a:ext cx="2171764" cy="2171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8100044">
              <a:off x="7366438" y="4172688"/>
              <a:ext cx="2229400" cy="222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9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339850" y="1938175"/>
              <a:ext cx="896226" cy="8962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3" name="Google Shape;583;p91"/>
          <p:cNvSpPr txBox="1"/>
          <p:nvPr/>
        </p:nvSpPr>
        <p:spPr>
          <a:xfrm>
            <a:off x="424150" y="1377600"/>
            <a:ext cx="35874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rPr>
              <a:t>Code Review Behind the Scenes</a:t>
            </a:r>
            <a:endParaRPr sz="3000" dirty="0">
              <a:solidFill>
                <a:srgbClr val="3544B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584" name="Google Shape;584;p91"/>
          <p:cNvSpPr txBox="1"/>
          <p:nvPr/>
        </p:nvSpPr>
        <p:spPr>
          <a:xfrm>
            <a:off x="424232" y="3478359"/>
            <a:ext cx="3587400" cy="12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16233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rgbClr val="16233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rPr>
              <a:t>Michaël Latouche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162335"/>
                </a:solidFill>
                <a:latin typeface="Lato"/>
                <a:ea typeface="Lato"/>
                <a:cs typeface="Lato"/>
                <a:sym typeface="Lato"/>
              </a:rPr>
              <a:t>June 11, 2021</a:t>
            </a:r>
            <a:endParaRPr dirty="0">
              <a:solidFill>
                <a:srgbClr val="16233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5" name="Google Shape;585;p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0;p73">
            <a:extLst>
              <a:ext uri="{FF2B5EF4-FFF2-40B4-BE49-F238E27FC236}">
                <a16:creationId xmlns:a16="http://schemas.microsoft.com/office/drawing/2014/main" id="{50FB9D3C-CD24-4C4C-A35B-869CEE2B74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684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50" y="2532625"/>
            <a:ext cx="7907862" cy="242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am checking the code itself, not the functional requirements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Raise spotted functional issues but don’t read all functional analysis.</a:t>
            </a:r>
            <a:endParaRPr lang="en-US" sz="1800" b="1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Less applicable in OSS (limited scope – functionality in PR)</a:t>
            </a:r>
            <a:endParaRPr lang="en-US" sz="1800" b="1" dirty="0">
              <a:solidFill>
                <a:srgbClr val="FFFFFF"/>
              </a:solidFill>
              <a:highlight>
                <a:srgbClr val="FFFF00"/>
              </a:highlight>
              <a:latin typeface="Lato"/>
              <a:ea typeface="Calibri" panose="020F0502020204030204" pitchFamily="34" charset="0"/>
              <a:cs typeface="Times New Roman" panose="02020603050405020304" pitchFamily="18" charset="0"/>
              <a:sym typeface="Lato"/>
            </a:endParaRPr>
          </a:p>
          <a:p>
            <a:pPr marL="914400">
              <a:lnSpc>
                <a:spcPct val="107000"/>
              </a:lnSpc>
            </a:pP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Code Review != Functional Review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021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7016556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Mike’s Principles of Code Review</a:t>
            </a:r>
            <a:endParaRPr dirty="0"/>
          </a:p>
        </p:txBody>
      </p:sp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127280CC-CC2E-4915-8DF8-36BCC610FC3F}"/>
              </a:ext>
            </a:extLst>
          </p:cNvPr>
          <p:cNvSpPr txBox="1"/>
          <p:nvPr/>
        </p:nvSpPr>
        <p:spPr>
          <a:xfrm>
            <a:off x="424150" y="2479292"/>
            <a:ext cx="5263274" cy="190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endParaRPr lang="en-US" sz="1800" b="1" dirty="0">
              <a:solidFill>
                <a:srgbClr val="3544B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1800"/>
              <a:buFont typeface="Lato"/>
              <a:buChar char="●"/>
            </a:pPr>
            <a:r>
              <a:rPr lang="en-US" sz="1800" dirty="0">
                <a:solidFill>
                  <a:srgbClr val="3544B1"/>
                </a:solidFill>
                <a:latin typeface="Lato"/>
                <a:ea typeface="Lato"/>
                <a:cs typeface="Lato"/>
                <a:sym typeface="Lato"/>
              </a:rPr>
              <a:t>Code Checking Principles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3544B1"/>
                </a:solidFill>
                <a:latin typeface="Lato"/>
                <a:ea typeface="Lato"/>
                <a:cs typeface="Lato"/>
                <a:sym typeface="Lato"/>
              </a:rPr>
              <a:t>Review Writing Principles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3544B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" name="Google Shape;460;p73">
            <a:extLst>
              <a:ext uri="{FF2B5EF4-FFF2-40B4-BE49-F238E27FC236}">
                <a16:creationId xmlns:a16="http://schemas.microsoft.com/office/drawing/2014/main" id="{7482C3E6-128B-43DA-95A8-6AA4E2212A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1963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7016556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try{</a:t>
            </a:r>
            <a:r>
              <a:rPr lang="en-US" dirty="0" err="1"/>
              <a:t>WriteReview</a:t>
            </a:r>
            <a:r>
              <a:rPr lang="en-US" dirty="0"/>
              <a:t>();}</a:t>
            </a:r>
            <a:endParaRPr dirty="0"/>
          </a:p>
        </p:txBody>
      </p:sp>
      <p:pic>
        <p:nvPicPr>
          <p:cNvPr id="8" name="Google Shape;460;p73">
            <a:extLst>
              <a:ext uri="{FF2B5EF4-FFF2-40B4-BE49-F238E27FC236}">
                <a16:creationId xmlns:a16="http://schemas.microsoft.com/office/drawing/2014/main" id="{7482C3E6-128B-43DA-95A8-6AA4E2212A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3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50" y="2532625"/>
            <a:ext cx="4407682" cy="90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all work toward the same goal: deliver quality work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34326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We play in the same team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870679F6-B6DB-40FC-A4E5-8FD56FDE5F8D}"/>
              </a:ext>
            </a:extLst>
          </p:cNvPr>
          <p:cNvSpPr txBox="1"/>
          <p:nvPr/>
        </p:nvSpPr>
        <p:spPr>
          <a:xfrm>
            <a:off x="524705" y="3438144"/>
            <a:ext cx="4303327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goal is not to show off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Guide the submitter toward improvement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Coaching process for junior </a:t>
            </a:r>
            <a:r>
              <a:rPr lang="en-US" sz="1800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devs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65968C-7F0F-4945-9A56-BA3C678D42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2" t="24363" r="15640"/>
          <a:stretch/>
        </p:blipFill>
        <p:spPr>
          <a:xfrm>
            <a:off x="4828032" y="2626006"/>
            <a:ext cx="3209544" cy="231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070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50" y="2532625"/>
            <a:ext cx="7907862" cy="211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Especially in OSS where the submitter might know (much) more than me.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00050" indent="-285750">
              <a:lnSpc>
                <a:spcPct val="115000"/>
              </a:lnSpc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We play in the same team (continued)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8400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50" y="2532625"/>
            <a:ext cx="7907862" cy="211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Write with humility for better perception</a:t>
            </a: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Code review should be done  by different members of the team</a:t>
            </a: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 panose="020B0604020202020204" pitchFamily="34" charset="0"/>
              <a:buChar char="•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We play in the same team (continued)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15;p82">
            <a:extLst>
              <a:ext uri="{FF2B5EF4-FFF2-40B4-BE49-F238E27FC236}">
                <a16:creationId xmlns:a16="http://schemas.microsoft.com/office/drawing/2014/main" id="{522C7FB3-C515-46E1-8DB6-9C2C771D9505}"/>
              </a:ext>
            </a:extLst>
          </p:cNvPr>
          <p:cNvSpPr txBox="1"/>
          <p:nvPr/>
        </p:nvSpPr>
        <p:spPr>
          <a:xfrm>
            <a:off x="508169" y="2571750"/>
            <a:ext cx="5263274" cy="121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are my colleagues …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 or friendly contributors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DA905BAD-FDF1-4935-AB22-0FCF2B8DB911}"/>
              </a:ext>
            </a:extLst>
          </p:cNvPr>
          <p:cNvSpPr txBox="1"/>
          <p:nvPr/>
        </p:nvSpPr>
        <p:spPr>
          <a:xfrm>
            <a:off x="508168" y="3791483"/>
            <a:ext cx="6842543" cy="1219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Avoid “THE reviewer against the rest” feeling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 should not be reviewing my own PR’s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00643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50" y="2532625"/>
            <a:ext cx="7907862" cy="211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idea is </a:t>
            </a:r>
            <a:r>
              <a:rPr lang="en-US" sz="1800" b="1" u="sng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not</a:t>
            </a: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that the code should change as if it was my own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sure that the code fulfills the necessary quality to be merged into the main branch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Code Review != Code Rewrite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83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Code Review != Code Rewrite (continued)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15;p82">
            <a:extLst>
              <a:ext uri="{FF2B5EF4-FFF2-40B4-BE49-F238E27FC236}">
                <a16:creationId xmlns:a16="http://schemas.microsoft.com/office/drawing/2014/main" id="{DDBF833C-1921-4B98-80D3-A256F41CF257}"/>
              </a:ext>
            </a:extLst>
          </p:cNvPr>
          <p:cNvSpPr txBox="1"/>
          <p:nvPr/>
        </p:nvSpPr>
        <p:spPr>
          <a:xfrm>
            <a:off x="424150" y="2571750"/>
            <a:ext cx="6615842" cy="195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Avoid amending the code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Developer gains knowledge &amp; experience by doing her/himself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Don’t give an “intrusion” feeling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Save yourself some time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10011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Code Review != Code Rewrite (continued)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15;p82">
            <a:extLst>
              <a:ext uri="{FF2B5EF4-FFF2-40B4-BE49-F238E27FC236}">
                <a16:creationId xmlns:a16="http://schemas.microsoft.com/office/drawing/2014/main" id="{1C4EAE26-2B3D-4434-B759-1F42CA60FFC6}"/>
              </a:ext>
            </a:extLst>
          </p:cNvPr>
          <p:cNvSpPr txBox="1"/>
          <p:nvPr/>
        </p:nvSpPr>
        <p:spPr>
          <a:xfrm>
            <a:off x="424150" y="2571750"/>
            <a:ext cx="6615842" cy="211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If amending the code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Explain why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Check if this poses a problem.</a:t>
            </a:r>
          </a:p>
        </p:txBody>
      </p:sp>
    </p:spTree>
    <p:extLst>
      <p:ext uri="{BB962C8B-B14F-4D97-AF65-F5344CB8AC3E}">
        <p14:creationId xmlns:p14="http://schemas.microsoft.com/office/powerpoint/2010/main" val="2582969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Write a review I would accept to receive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4AF186D5-9571-4681-BB83-346D7B7A3826}"/>
              </a:ext>
            </a:extLst>
          </p:cNvPr>
          <p:cNvSpPr txBox="1"/>
          <p:nvPr/>
        </p:nvSpPr>
        <p:spPr>
          <a:xfrm>
            <a:off x="420350" y="2532624"/>
            <a:ext cx="5578114" cy="2217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would I perceive my review if I was the submitter?</a:t>
            </a: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My own work might be reviewed by that person later on</a:t>
            </a: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!OSS! don’t discourage the submitter from coming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E116A3-BD39-4AE3-BC17-A50E08ABC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88" t="12811" r="-335"/>
          <a:stretch/>
        </p:blipFill>
        <p:spPr>
          <a:xfrm>
            <a:off x="6154816" y="2532624"/>
            <a:ext cx="1786747" cy="246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66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Hello World </a:t>
            </a:r>
            <a:endParaRPr sz="3000" dirty="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72" name="Google Shape;472;p75"/>
          <p:cNvSpPr txBox="1"/>
          <p:nvPr/>
        </p:nvSpPr>
        <p:spPr>
          <a:xfrm>
            <a:off x="424150" y="2527056"/>
            <a:ext cx="7599087" cy="2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Michaël Latouche – Brussels, Belgium</a:t>
            </a: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20+ years freelance webdev</a:t>
            </a: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Tech lead developer in public transport – 300+ code reviews</a:t>
            </a: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   michael@latouche.be </a:t>
            </a:r>
            <a:b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@michaellatouche</a:t>
            </a:r>
            <a:b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-US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michaellatouche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B3ABD-5406-40AD-BC15-91C973EB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273" y="3299996"/>
            <a:ext cx="351757" cy="4754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61F5FD-2E27-4455-B75F-727317B69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925" y="3371715"/>
            <a:ext cx="502371" cy="321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B3FB6B-B551-48C7-9274-DCAC8E78B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825" y="3921410"/>
            <a:ext cx="947471" cy="230856"/>
          </a:xfrm>
          <a:prstGeom prst="rect">
            <a:avLst/>
          </a:prstGeom>
        </p:spPr>
      </p:pic>
      <p:pic>
        <p:nvPicPr>
          <p:cNvPr id="17" name="Google Shape;455;p72">
            <a:extLst>
              <a:ext uri="{FF2B5EF4-FFF2-40B4-BE49-F238E27FC236}">
                <a16:creationId xmlns:a16="http://schemas.microsoft.com/office/drawing/2014/main" id="{FCB0CE83-5AF4-4FC3-A17D-FD15876EBF2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B982DA-5974-4B7E-9D6F-AD8CDB8D1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28" y="4360084"/>
            <a:ext cx="230856" cy="230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73402B-7E08-425A-8AA3-5AA83A56FE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28" y="4622594"/>
            <a:ext cx="271470" cy="23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4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Write a review I would accept to receive (continued)</a:t>
            </a: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15;p82">
            <a:extLst>
              <a:ext uri="{FF2B5EF4-FFF2-40B4-BE49-F238E27FC236}">
                <a16:creationId xmlns:a16="http://schemas.microsoft.com/office/drawing/2014/main" id="{1C4EAE26-2B3D-4434-B759-1F42CA60FFC6}"/>
              </a:ext>
            </a:extLst>
          </p:cNvPr>
          <p:cNvSpPr txBox="1"/>
          <p:nvPr/>
        </p:nvSpPr>
        <p:spPr>
          <a:xfrm>
            <a:off x="424150" y="2571750"/>
            <a:ext cx="6615842" cy="211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Keep in mind that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developer did her/his best, explain &lt;&gt; criticize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Everybody can have a bad day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Nobody likes his/her work criticized</a:t>
            </a: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Give constructive remarks, hints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720533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Write a review I would accept to receive (continued)</a:t>
            </a: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15;p82">
            <a:extLst>
              <a:ext uri="{FF2B5EF4-FFF2-40B4-BE49-F238E27FC236}">
                <a16:creationId xmlns:a16="http://schemas.microsoft.com/office/drawing/2014/main" id="{1C4EAE26-2B3D-4434-B759-1F42CA60FFC6}"/>
              </a:ext>
            </a:extLst>
          </p:cNvPr>
          <p:cNvSpPr txBox="1"/>
          <p:nvPr/>
        </p:nvSpPr>
        <p:spPr>
          <a:xfrm>
            <a:off x="424150" y="2571750"/>
            <a:ext cx="6615842" cy="2110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 friendly and polite</a:t>
            </a: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Formulate in an incentive way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Make suggestions &lt;&gt; impose actions</a:t>
            </a:r>
          </a:p>
          <a:p>
            <a:pPr marL="45720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sym typeface="Lato"/>
              </a:rPr>
              <a:t>Formulate as questions .</a:t>
            </a:r>
            <a:endParaRPr lang="en-BE" dirty="0"/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530235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Write a review I would accept to receive (continued)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15;p82">
            <a:extLst>
              <a:ext uri="{FF2B5EF4-FFF2-40B4-BE49-F238E27FC236}">
                <a16:creationId xmlns:a16="http://schemas.microsoft.com/office/drawing/2014/main" id="{C41867C5-E8AB-4586-80BD-9EDF69E9791F}"/>
              </a:ext>
            </a:extLst>
          </p:cNvPr>
          <p:cNvSpPr txBox="1"/>
          <p:nvPr/>
        </p:nvSpPr>
        <p:spPr>
          <a:xfrm>
            <a:off x="424150" y="2571749"/>
            <a:ext cx="7847014" cy="238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By doing so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dev will feel more involved in the review process 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Opens opportunity for discussion or argumentation</a:t>
            </a: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Give yourself an easier way out if the remark turns out to be “wrong”.</a:t>
            </a: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 positive, encourage, show enthusiasm … Make him/her want to come back!!</a:t>
            </a: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 lvl="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>
              <a:lnSpc>
                <a:spcPct val="115000"/>
              </a:lnSpc>
              <a:buClr>
                <a:srgbClr val="FFFFFF"/>
              </a:buClr>
              <a:buSzPts val="1800"/>
              <a:buFont typeface="Lato"/>
              <a:buChar char="●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1159418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4AF186D5-9571-4681-BB83-346D7B7A3826}"/>
              </a:ext>
            </a:extLst>
          </p:cNvPr>
          <p:cNvSpPr txBox="1"/>
          <p:nvPr/>
        </p:nvSpPr>
        <p:spPr>
          <a:xfrm>
            <a:off x="420350" y="2532624"/>
            <a:ext cx="7907862" cy="2252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 But stay objective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Write a review I would accept to receive (continued)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8083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Adapt the writing to the submitter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4AF186D5-9571-4681-BB83-346D7B7A3826}"/>
              </a:ext>
            </a:extLst>
          </p:cNvPr>
          <p:cNvSpPr txBox="1"/>
          <p:nvPr/>
        </p:nvSpPr>
        <p:spPr>
          <a:xfrm>
            <a:off x="420350" y="2532625"/>
            <a:ext cx="7907862" cy="108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Customize comments and writing for the colleagues you know well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More delicate for OSS</a:t>
            </a:r>
          </a:p>
        </p:txBody>
      </p:sp>
      <p:sp>
        <p:nvSpPr>
          <p:cNvPr id="6" name="Google Shape;515;p82">
            <a:extLst>
              <a:ext uri="{FF2B5EF4-FFF2-40B4-BE49-F238E27FC236}">
                <a16:creationId xmlns:a16="http://schemas.microsoft.com/office/drawing/2014/main" id="{1B0F7CB0-005C-4F6B-86BE-95320D8F2A94}"/>
              </a:ext>
            </a:extLst>
          </p:cNvPr>
          <p:cNvSpPr txBox="1"/>
          <p:nvPr/>
        </p:nvSpPr>
        <p:spPr>
          <a:xfrm>
            <a:off x="420349" y="3518934"/>
            <a:ext cx="7761585" cy="135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Never met in person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Different cultures, languages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Personality of the submitter ?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632916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Adapt the writing to the submitter (continued)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4AF186D5-9571-4681-BB83-346D7B7A3826}"/>
              </a:ext>
            </a:extLst>
          </p:cNvPr>
          <p:cNvSpPr txBox="1"/>
          <p:nvPr/>
        </p:nvSpPr>
        <p:spPr>
          <a:xfrm>
            <a:off x="420350" y="2532625"/>
            <a:ext cx="7907862" cy="50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Play it safe</a:t>
            </a:r>
          </a:p>
        </p:txBody>
      </p:sp>
      <p:sp>
        <p:nvSpPr>
          <p:cNvPr id="6" name="Google Shape;515;p82">
            <a:extLst>
              <a:ext uri="{FF2B5EF4-FFF2-40B4-BE49-F238E27FC236}">
                <a16:creationId xmlns:a16="http://schemas.microsoft.com/office/drawing/2014/main" id="{1B0F7CB0-005C-4F6B-86BE-95320D8F2A94}"/>
              </a:ext>
            </a:extLst>
          </p:cNvPr>
          <p:cNvSpPr txBox="1"/>
          <p:nvPr/>
        </p:nvSpPr>
        <p:spPr>
          <a:xfrm>
            <a:off x="412037" y="2912106"/>
            <a:ext cx="7761585" cy="135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Focus on clarity to avoid misinterpretation 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Neutral tone, avoid practical jokes/humor/irony …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… until you get to know the person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14174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7016556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catch (</a:t>
            </a:r>
            <a:r>
              <a:rPr lang="en-US" dirty="0" err="1"/>
              <a:t>WriteReviewException</a:t>
            </a:r>
            <a:r>
              <a:rPr lang="en-US" dirty="0"/>
              <a:t> e)</a:t>
            </a:r>
            <a:endParaRPr dirty="0"/>
          </a:p>
        </p:txBody>
      </p:sp>
      <p:pic>
        <p:nvPicPr>
          <p:cNvPr id="8" name="Google Shape;460;p73">
            <a:extLst>
              <a:ext uri="{FF2B5EF4-FFF2-40B4-BE49-F238E27FC236}">
                <a16:creationId xmlns:a16="http://schemas.microsoft.com/office/drawing/2014/main" id="{7482C3E6-128B-43DA-95A8-6AA4E2212A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390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Things can go wrong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15;p82">
            <a:extLst>
              <a:ext uri="{FF2B5EF4-FFF2-40B4-BE49-F238E27FC236}">
                <a16:creationId xmlns:a16="http://schemas.microsoft.com/office/drawing/2014/main" id="{283FBFC0-FB6B-4AA4-882C-31CA2AE10CF6}"/>
              </a:ext>
            </a:extLst>
          </p:cNvPr>
          <p:cNvSpPr txBox="1"/>
          <p:nvPr/>
        </p:nvSpPr>
        <p:spPr>
          <a:xfrm>
            <a:off x="420349" y="2532625"/>
            <a:ext cx="7761585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submitter might not play his/her part .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 goodwill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Recurring errors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Ask for second opinion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It’s OK to be a little less friendly and more insisting</a:t>
            </a:r>
          </a:p>
        </p:txBody>
      </p:sp>
    </p:spTree>
    <p:extLst>
      <p:ext uri="{BB962C8B-B14F-4D97-AF65-F5344CB8AC3E}">
        <p14:creationId xmlns:p14="http://schemas.microsoft.com/office/powerpoint/2010/main" val="676782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Things can go wrong </a:t>
            </a: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(continued)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5" name="Google Shape;455;p72">
            <a:extLst>
              <a:ext uri="{FF2B5EF4-FFF2-40B4-BE49-F238E27FC236}">
                <a16:creationId xmlns:a16="http://schemas.microsoft.com/office/drawing/2014/main" id="{28E1D116-BF73-4683-950D-8564874AD9E1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15;p82">
            <a:extLst>
              <a:ext uri="{FF2B5EF4-FFF2-40B4-BE49-F238E27FC236}">
                <a16:creationId xmlns:a16="http://schemas.microsoft.com/office/drawing/2014/main" id="{4AF186D5-9571-4681-BB83-346D7B7A3826}"/>
              </a:ext>
            </a:extLst>
          </p:cNvPr>
          <p:cNvSpPr txBox="1"/>
          <p:nvPr/>
        </p:nvSpPr>
        <p:spPr>
          <a:xfrm>
            <a:off x="420350" y="2532624"/>
            <a:ext cx="4892314" cy="199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merged code might have unforeseen effects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Failure and reverting are part of the process.</a:t>
            </a: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B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14300">
              <a:lnSpc>
                <a:spcPct val="115000"/>
              </a:lnSpc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84630-30E8-4F55-B3F3-76EE4C7102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67" r="21318"/>
          <a:stretch/>
        </p:blipFill>
        <p:spPr>
          <a:xfrm>
            <a:off x="5641848" y="2466814"/>
            <a:ext cx="1833680" cy="244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74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Hello</a:t>
            </a:r>
            <a:endParaRPr sz="3000" dirty="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72" name="Google Shape;472;p75"/>
          <p:cNvSpPr txBox="1"/>
          <p:nvPr/>
        </p:nvSpPr>
        <p:spPr>
          <a:xfrm>
            <a:off x="424150" y="2527056"/>
            <a:ext cx="7599087" cy="2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Discovered Umbraco in 2009 (v4.x) - First Codegarden in 2010</a:t>
            </a: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Umbraco 8 Certified Master</a:t>
            </a: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Contributions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-US" sz="1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Forum / Our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-US" sz="14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Skrift</a:t>
            </a:r>
            <a:r>
              <a:rPr lang="en-US" sz="14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author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Umbraco-CMS Contributor</a:t>
            </a:r>
            <a:endParaRPr lang="en-US" sz="1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  <a:buChar char="●"/>
            </a:pPr>
            <a:r>
              <a:rPr lang="en-US" sz="14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Core Collabor</a:t>
            </a:r>
            <a:r>
              <a:rPr lang="en-US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ators Team – 50+ code reviews</a:t>
            </a:r>
            <a:endParaRPr lang="en-US" sz="14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EE261-6B42-4D26-B7EF-6E73AF75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664" y="1751725"/>
            <a:ext cx="571137" cy="602480"/>
          </a:xfrm>
          <a:prstGeom prst="rect">
            <a:avLst/>
          </a:prstGeom>
        </p:spPr>
      </p:pic>
      <p:pic>
        <p:nvPicPr>
          <p:cNvPr id="6" name="Google Shape;455;p72">
            <a:extLst>
              <a:ext uri="{FF2B5EF4-FFF2-40B4-BE49-F238E27FC236}">
                <a16:creationId xmlns:a16="http://schemas.microsoft.com/office/drawing/2014/main" id="{FEDB5779-C562-41E0-986D-B1DB6B35ECA3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6393" y="190107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4841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9.87654E-7 L -0.65173 0.28673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587" y="1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49" y="2532625"/>
            <a:ext cx="7761585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 =&gt; Pull Request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OSS =&gt; Open Source Software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Acronyms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Google Shape;455;p72">
            <a:extLst>
              <a:ext uri="{FF2B5EF4-FFF2-40B4-BE49-F238E27FC236}">
                <a16:creationId xmlns:a16="http://schemas.microsoft.com/office/drawing/2014/main" id="{4B808D6E-B71A-4D5C-B38B-99C95395BC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287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5"/>
          <p:cNvSpPr txBox="1"/>
          <p:nvPr/>
        </p:nvSpPr>
        <p:spPr>
          <a:xfrm>
            <a:off x="424150" y="1377600"/>
            <a:ext cx="3587400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A talk about Code Review?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12" name="Google Shape;612;p95"/>
          <p:cNvSpPr txBox="1"/>
          <p:nvPr/>
        </p:nvSpPr>
        <p:spPr>
          <a:xfrm>
            <a:off x="424232" y="2920300"/>
            <a:ext cx="3587400" cy="1387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should I check?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do I tell when all is not good?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far do I ask rework?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How close should I stick to guidelines?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…</a:t>
            </a:r>
          </a:p>
        </p:txBody>
      </p:sp>
      <p:pic>
        <p:nvPicPr>
          <p:cNvPr id="6" name="Google Shape;460;p73">
            <a:extLst>
              <a:ext uri="{FF2B5EF4-FFF2-40B4-BE49-F238E27FC236}">
                <a16:creationId xmlns:a16="http://schemas.microsoft.com/office/drawing/2014/main" id="{FD8845E6-8DBF-4872-8EEE-ABDA3892DE3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614823-D3B3-4E3D-8048-9D31F095E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999" y="1280041"/>
            <a:ext cx="2893671" cy="35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74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5"/>
          <p:cNvSpPr txBox="1"/>
          <p:nvPr/>
        </p:nvSpPr>
        <p:spPr>
          <a:xfrm>
            <a:off x="424149" y="1377600"/>
            <a:ext cx="5842179" cy="14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What is Code Review?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6" name="Google Shape;460;p73">
            <a:extLst>
              <a:ext uri="{FF2B5EF4-FFF2-40B4-BE49-F238E27FC236}">
                <a16:creationId xmlns:a16="http://schemas.microsoft.com/office/drawing/2014/main" id="{ED4E7137-EFF9-4825-91B3-1085E448EE2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660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8"/>
          <p:cNvSpPr txBox="1">
            <a:spLocks noGrp="1"/>
          </p:cNvSpPr>
          <p:nvPr>
            <p:ph type="title" idx="4294967295"/>
          </p:nvPr>
        </p:nvSpPr>
        <p:spPr>
          <a:xfrm>
            <a:off x="479775" y="93870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88"/>
          <p:cNvSpPr txBox="1">
            <a:spLocks noGrp="1"/>
          </p:cNvSpPr>
          <p:nvPr>
            <p:ph type="body" idx="4294967295"/>
          </p:nvPr>
        </p:nvSpPr>
        <p:spPr>
          <a:xfrm>
            <a:off x="479775" y="1365600"/>
            <a:ext cx="6968100" cy="28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100" b="1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lang="en-US" sz="3100" b="1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Code reviewing is the act of evaluating someone else’s code with the purpose of verifying whether or not that code is eligible to get into the project codebase. …</a:t>
            </a:r>
            <a:endParaRPr sz="3100" b="1" i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Google Shape;455;p72">
            <a:extLst>
              <a:ext uri="{FF2B5EF4-FFF2-40B4-BE49-F238E27FC236}">
                <a16:creationId xmlns:a16="http://schemas.microsoft.com/office/drawing/2014/main" id="{067C99E9-34B3-4224-A92C-55821A52FCC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89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8"/>
          <p:cNvSpPr txBox="1">
            <a:spLocks noGrp="1"/>
          </p:cNvSpPr>
          <p:nvPr>
            <p:ph type="title" idx="4294967295"/>
          </p:nvPr>
        </p:nvSpPr>
        <p:spPr>
          <a:xfrm>
            <a:off x="479775" y="938700"/>
            <a:ext cx="70101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88"/>
          <p:cNvSpPr txBox="1">
            <a:spLocks noGrp="1"/>
          </p:cNvSpPr>
          <p:nvPr>
            <p:ph type="body" idx="4294967295"/>
          </p:nvPr>
        </p:nvSpPr>
        <p:spPr>
          <a:xfrm>
            <a:off x="479775" y="1365600"/>
            <a:ext cx="6968100" cy="28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100" b="1" i="1" dirty="0">
                <a:solidFill>
                  <a:srgbClr val="FFFFFF"/>
                </a:solidFill>
              </a:rPr>
              <a:t>… </a:t>
            </a:r>
            <a:r>
              <a:rPr lang="en-US" sz="3100" b="1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And, if not, to communicate to the submitter what needs to be done to become eligible.</a:t>
            </a:r>
            <a:r>
              <a:rPr lang="en" sz="3100" b="1" i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sz="3100" b="1" i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" name="Google Shape;455;p72">
            <a:extLst>
              <a:ext uri="{FF2B5EF4-FFF2-40B4-BE49-F238E27FC236}">
                <a16:creationId xmlns:a16="http://schemas.microsoft.com/office/drawing/2014/main" id="{0C95ABFF-62E4-4D6D-8AFD-84EBD85B6B1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379891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2EBE6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3070</TotalTime>
  <Words>1131</Words>
  <Application>Microsoft Office PowerPoint</Application>
  <PresentationFormat>On-screen Show (16:9)</PresentationFormat>
  <Paragraphs>201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Lato Black</vt:lpstr>
      <vt:lpstr>Lato Light</vt:lpstr>
      <vt:lpstr>Calibri</vt:lpstr>
      <vt:lpstr>Arial</vt:lpstr>
      <vt:lpstr>Symbol</vt:lpstr>
      <vt:lpstr>Lato</vt:lpstr>
      <vt:lpstr>Simple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“Check that the code can be merged or else give feedback.”</vt:lpstr>
      <vt:lpstr>PowerPoint Presentation</vt:lpstr>
      <vt:lpstr>PowerPoint Presentation</vt:lpstr>
      <vt:lpstr>PowerPoint Presentation</vt:lpstr>
      <vt:lpstr>PowerPoint Presentation</vt:lpstr>
      <vt:lpstr>Mike’s Principles of Code Review</vt:lpstr>
      <vt:lpstr>PowerPoint Presentation</vt:lpstr>
      <vt:lpstr>PowerPoint Presentation</vt:lpstr>
      <vt:lpstr>PowerPoint Presentation</vt:lpstr>
      <vt:lpstr>PowerPoint Presentation</vt:lpstr>
      <vt:lpstr>Mike’s Principles of Code Review</vt:lpstr>
      <vt:lpstr>try{WriteReview();}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catch (WriteReviewException e)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</dc:creator>
  <cp:lastModifiedBy>Michael</cp:lastModifiedBy>
  <cp:revision>288</cp:revision>
  <dcterms:modified xsi:type="dcterms:W3CDTF">2021-06-11T12:51:02Z</dcterms:modified>
</cp:coreProperties>
</file>